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81" r:id="rId3"/>
    <p:sldId id="824" r:id="rId4"/>
    <p:sldId id="825" r:id="rId5"/>
    <p:sldId id="304" r:id="rId6"/>
    <p:sldId id="294" r:id="rId7"/>
    <p:sldId id="305" r:id="rId8"/>
    <p:sldId id="296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19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000"/>
    <a:srgbClr val="BC00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6445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>
        <p:guide pos="3840"/>
        <p:guide pos="19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9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15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0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4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7B995-136A-4A15-87A5-26420C3C1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8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22667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805368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>
                <a:latin typeface="Century Gothic"/>
                <a:ea typeface="+mn-ea"/>
                <a:cs typeface="+mn-cs"/>
              </a:rPr>
              <a:t>"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ru-RU" smtClean="0"/>
              <a:t>10.01.2023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lag-map_of_Moscow_Oblast.svg" TargetMode="External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25_(%D0%B7%D0%BD%D0%B0%D0%BA)" TargetMode="External"/><Relationship Id="rId13" Type="http://schemas.openxmlformats.org/officeDocument/2006/relationships/hyperlink" Target="http://iconbird.com/view/46796_iconki_bukva_v" TargetMode="External"/><Relationship Id="rId18" Type="http://schemas.openxmlformats.org/officeDocument/2006/relationships/hyperlink" Target="http://iventurer.ru/na-chem-zarabatyvayut-v-krizi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freepik.com/free-icon/increasing-stocks-graphic-of-bars_72985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docs.exdat.com/docs/index-19826.html" TargetMode="External"/><Relationship Id="rId11" Type="http://schemas.openxmlformats.org/officeDocument/2006/relationships/hyperlink" Target="https://www.coloring-book.biz/raskraski/posuda-predmety-byta-kantstovary/chasy/4534" TargetMode="External"/><Relationship Id="rId5" Type="http://schemas.openxmlformats.org/officeDocument/2006/relationships/image" Target="../media/image12.gif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gif"/><Relationship Id="rId18" Type="http://schemas.openxmlformats.org/officeDocument/2006/relationships/hyperlink" Target="http://www.newdesignfile.com/post_construction-crane-vector_396468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hyperlink" Target="https://thenounproject.com/term/working/" TargetMode="External"/><Relationship Id="rId1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freepik.com/free-photos-vectors/pat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hyperlink" Target="http://de.depositphotos.com/101606996/stock-illustration-cnc-milling-machine-icon.html" TargetMode="External"/><Relationship Id="rId15" Type="http://schemas.openxmlformats.org/officeDocument/2006/relationships/image" Target="../media/image22.jpg"/><Relationship Id="rId10" Type="http://schemas.openxmlformats.org/officeDocument/2006/relationships/hyperlink" Target="http://ofinansah.kz/?type=4&amp;id=207&amp;lang=ru" TargetMode="Externa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hyperlink" Target="https://twitter.com/Inzhener_e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27398/universal-information-symbol-by-missiridia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pixabay.com/de/klassiker-telefon-silhouette-163688/" TargetMode="External"/><Relationship Id="rId4" Type="http://schemas.microsoft.com/office/2007/relationships/hdphoto" Target="../media/hdphoto1.wdp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3">
            <a:extLst>
              <a:ext uri="{FF2B5EF4-FFF2-40B4-BE49-F238E27FC236}">
                <a16:creationId xmlns:a16="http://schemas.microsoft.com/office/drawing/2014/main" id="{35D4A51A-F8A5-4748-9B72-8DA6CDE99987}"/>
              </a:ext>
            </a:extLst>
          </p:cNvPr>
          <p:cNvSpPr txBox="1">
            <a:spLocks/>
          </p:cNvSpPr>
          <p:nvPr/>
        </p:nvSpPr>
        <p:spPr>
          <a:xfrm>
            <a:off x="3175842" y="4543425"/>
            <a:ext cx="8554604" cy="3329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Льготные займы промышленным предприятиям Московской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03220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" y="295275"/>
            <a:ext cx="2733675" cy="781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587AAE-4497-438D-8D49-6A70D0149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4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651750" y="129181"/>
            <a:ext cx="4777951" cy="45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66" y="1024415"/>
            <a:ext cx="10796227" cy="629371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200" b="1" u="sng" dirty="0">
                <a:solidFill>
                  <a:srgbClr val="D40000"/>
                </a:solidFill>
              </a:rPr>
              <a:t>Развитие удаленных территорий</a:t>
            </a:r>
            <a:br>
              <a:rPr lang="ru-RU" sz="3200" b="1" dirty="0">
                <a:solidFill>
                  <a:srgbClr val="FF0000"/>
                </a:solidFill>
              </a:rPr>
            </a:br>
            <a:br>
              <a:rPr lang="ru-RU" sz="3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Проекты на территории следующих г.о.:</a:t>
            </a:r>
            <a:endParaRPr lang="ru-RU" sz="32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Номер слайда 6">
            <a:extLst>
              <a:ext uri="{FF2B5EF4-FFF2-40B4-BE49-F238E27FC236}">
                <a16:creationId xmlns:a16="http://schemas.microsoft.com/office/drawing/2014/main" id="{855448E6-18B8-42FF-9426-AEFD8B7A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-26894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1FBE5F-CA9A-41E7-9A66-62229926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23" y="121921"/>
            <a:ext cx="629950" cy="6330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9F0642-F827-42AC-844A-E76E0621E3A1}"/>
              </a:ext>
            </a:extLst>
          </p:cNvPr>
          <p:cNvSpPr/>
          <p:nvPr/>
        </p:nvSpPr>
        <p:spPr>
          <a:xfrm>
            <a:off x="1036309" y="2483437"/>
            <a:ext cx="104134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ru-RU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36EB67-9E37-497F-B0DC-BE6EC3EF5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19447"/>
              </p:ext>
            </p:extLst>
          </p:nvPr>
        </p:nvGraphicFramePr>
        <p:xfrm>
          <a:off x="2675764" y="2483437"/>
          <a:ext cx="3899877" cy="4101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9877">
                  <a:extLst>
                    <a:ext uri="{9D8B030D-6E8A-4147-A177-3AD203B41FA5}">
                      <a16:colId xmlns:a16="http://schemas.microsoft.com/office/drawing/2014/main" val="2624305614"/>
                    </a:ext>
                  </a:extLst>
                </a:gridCol>
              </a:tblGrid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Волоколамск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267795"/>
                  </a:ext>
                </a:extLst>
              </a:tr>
              <a:tr h="376173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Зарайск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152642"/>
                  </a:ext>
                </a:extLst>
              </a:tr>
              <a:tr h="401699">
                <a:tc>
                  <a:txBody>
                    <a:bodyPr/>
                    <a:lstStyle/>
                    <a:p>
                      <a:pPr indent="120015" algn="l"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Лосино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-Петровский г.о.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indent="120015" algn="l"/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Лотошино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193162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Луховицы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201716"/>
                  </a:ext>
                </a:extLst>
              </a:tr>
              <a:tr h="379844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Орехово-Зуево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032294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Серебряные Пруды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468050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Талдомский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638254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Шатура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870312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Шаховская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370"/>
                  </a:ext>
                </a:extLst>
              </a:tr>
              <a:tr h="388687">
                <a:tc>
                  <a:txBody>
                    <a:bodyPr/>
                    <a:lstStyle/>
                    <a:p>
                      <a:pPr indent="120015" algn="l"/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 Электрогорск г.о.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258345"/>
                  </a:ext>
                </a:extLst>
              </a:tr>
            </a:tbl>
          </a:graphicData>
        </a:graphic>
      </p:graphicFrame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E2D53D96-B13C-4B2F-BB14-A0F62DD5C887}"/>
              </a:ext>
            </a:extLst>
          </p:cNvPr>
          <p:cNvSpPr txBox="1">
            <a:spLocks/>
          </p:cNvSpPr>
          <p:nvPr/>
        </p:nvSpPr>
        <p:spPr>
          <a:xfrm>
            <a:off x="1163807" y="18900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</a:rPr>
              <a:t>Программа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42881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35218DF-47F2-4A8A-A528-860EF80126BC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57635" y="949542"/>
          <a:ext cx="10565790" cy="577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347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ru-RU" sz="2000" b="1" dirty="0">
                        <a:solidFill>
                          <a:srgbClr val="D40000"/>
                        </a:solidFill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6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0-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при предоставлении гарантии Банка или Корпорации МСП;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 предоставлении иных видов обеспечения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Срок займа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 </a:t>
                      </a: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мес.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 лет)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endParaRPr lang="ru-RU" sz="13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l"/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3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ru-RU" sz="13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  <a:p>
                      <a:pPr algn="ctr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96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Софинансирование Фонда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70%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336838"/>
                  </a:ext>
                </a:extLst>
              </a:tr>
              <a:tr h="897423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914400" lvl="2" algn="l" defTabSz="457200" rtl="0" eaLnBrk="1" latinLnBrk="0" hangingPunct="1"/>
                      <a:r>
                        <a:rPr lang="ru-RU" sz="1400" b="1" dirty="0" err="1">
                          <a:latin typeface="+mn-lt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 заявителя, частных инвесторов или банков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бюджета проекта, в том числе за счет собственных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средств/ средств акционеров 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≥ 10%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 займа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749475"/>
                  </a:ext>
                </a:extLst>
              </a:tr>
              <a:tr h="709579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endParaRPr lang="ru-RU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35520" y="474456"/>
            <a:ext cx="8246686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Основные условия займа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" y="384175"/>
            <a:ext cx="722492" cy="722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35A607-BADF-45FA-A9CA-0CE2E36468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90918" y="1708993"/>
            <a:ext cx="480556" cy="55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DC1B9-F071-483D-B340-5BC270B6E6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24389" y="2371158"/>
            <a:ext cx="475397" cy="4316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194C9-63E3-4F2E-A79C-FE1604869E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384932" y="3028898"/>
            <a:ext cx="554310" cy="55431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74A44-6C0B-4C1B-AD6E-25144AFB424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345480" y="3780785"/>
            <a:ext cx="554306" cy="5543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6AA36E-5D35-4DBC-B35C-D0C8AE40858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/>
                </a14:imgProps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335520" y="4467031"/>
            <a:ext cx="554310" cy="554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6502B1-5D75-4274-A86C-64F9AD62B23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317168" y="5277475"/>
            <a:ext cx="554306" cy="554306"/>
          </a:xfrm>
          <a:prstGeom prst="rect">
            <a:avLst/>
          </a:prstGeom>
        </p:spPr>
      </p:pic>
      <p:sp>
        <p:nvSpPr>
          <p:cNvPr id="24" name="Номер слайда 6">
            <a:extLst>
              <a:ext uri="{FF2B5EF4-FFF2-40B4-BE49-F238E27FC236}">
                <a16:creationId xmlns:a16="http://schemas.microsoft.com/office/drawing/2014/main" id="{394C3F1F-3DA2-46FD-ACA5-B05A2FA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7BC11D0-B4B2-4782-8421-1253A41A2D81}"/>
              </a:ext>
            </a:extLst>
          </p:cNvPr>
          <p:cNvCxnSpPr/>
          <p:nvPr/>
        </p:nvCxnSpPr>
        <p:spPr>
          <a:xfrm>
            <a:off x="1157634" y="1558193"/>
            <a:ext cx="10565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8476FB9-49D1-4CC1-9D86-278A4B82D85A}"/>
              </a:ext>
            </a:extLst>
          </p:cNvPr>
          <p:cNvCxnSpPr>
            <a:cxnSpLocks/>
          </p:cNvCxnSpPr>
          <p:nvPr/>
        </p:nvCxnSpPr>
        <p:spPr>
          <a:xfrm>
            <a:off x="5416886" y="1558193"/>
            <a:ext cx="0" cy="469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8D925D-798D-462B-87BD-5685CFC98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195" t="20028" r="21238" b="20402"/>
          <a:stretch/>
        </p:blipFill>
        <p:spPr>
          <a:xfrm>
            <a:off x="2186089" y="1053731"/>
            <a:ext cx="641546" cy="569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03" y="223645"/>
            <a:ext cx="9881546" cy="722492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Целевое назначение займа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2" y="140941"/>
            <a:ext cx="722492" cy="722492"/>
          </a:xfrm>
          <a:prstGeom prst="rect">
            <a:avLst/>
          </a:prstGeom>
        </p:spPr>
      </p:pic>
      <p:sp>
        <p:nvSpPr>
          <p:cNvPr id="32" name="타원 14">
            <a:extLst>
              <a:ext uri="{FF2B5EF4-FFF2-40B4-BE49-F238E27FC236}">
                <a16:creationId xmlns:a16="http://schemas.microsoft.com/office/drawing/2014/main" id="{BFDB79A3-FED7-45D8-BC74-F0A552505C63}"/>
              </a:ext>
            </a:extLst>
          </p:cNvPr>
          <p:cNvSpPr/>
          <p:nvPr/>
        </p:nvSpPr>
        <p:spPr>
          <a:xfrm>
            <a:off x="2128768" y="2953794"/>
            <a:ext cx="806314" cy="79044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9" name="타원 12">
            <a:extLst>
              <a:ext uri="{FF2B5EF4-FFF2-40B4-BE49-F238E27FC236}">
                <a16:creationId xmlns:a16="http://schemas.microsoft.com/office/drawing/2014/main" id="{CCE06F77-5673-4878-B33E-AB1FB4A9D734}"/>
              </a:ext>
            </a:extLst>
          </p:cNvPr>
          <p:cNvSpPr/>
          <p:nvPr/>
        </p:nvSpPr>
        <p:spPr>
          <a:xfrm>
            <a:off x="2128768" y="944673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D4BD10A-DD3A-430A-B347-C094007B7C03}"/>
              </a:ext>
            </a:extLst>
          </p:cNvPr>
          <p:cNvSpPr txBox="1">
            <a:spLocks/>
          </p:cNvSpPr>
          <p:nvPr/>
        </p:nvSpPr>
        <p:spPr>
          <a:xfrm>
            <a:off x="3314602" y="2047948"/>
            <a:ext cx="5465622" cy="294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Разработка технико-экономического обоснования</a:t>
            </a: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8DEA509-56A0-48A6-8105-C5D2E094B402}"/>
              </a:ext>
            </a:extLst>
          </p:cNvPr>
          <p:cNvSpPr txBox="1">
            <a:spLocks/>
          </p:cNvSpPr>
          <p:nvPr/>
        </p:nvSpPr>
        <p:spPr>
          <a:xfrm>
            <a:off x="3351926" y="3134900"/>
            <a:ext cx="7603920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Инжиниринговые услуги</a:t>
            </a:r>
          </a:p>
        </p:txBody>
      </p:sp>
      <p:sp>
        <p:nvSpPr>
          <p:cNvPr id="56" name="Прямоугольник 2">
            <a:extLst>
              <a:ext uri="{FF2B5EF4-FFF2-40B4-BE49-F238E27FC236}">
                <a16:creationId xmlns:a16="http://schemas.microsoft.com/office/drawing/2014/main" id="{856C9887-3AA5-4358-9A2B-4C05485B6A7F}"/>
              </a:ext>
            </a:extLst>
          </p:cNvPr>
          <p:cNvSpPr txBox="1">
            <a:spLocks/>
          </p:cNvSpPr>
          <p:nvPr/>
        </p:nvSpPr>
        <p:spPr>
          <a:xfrm>
            <a:off x="3351926" y="3971842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прав на результаты интеллектуальной деятельности</a:t>
            </a:r>
          </a:p>
        </p:txBody>
      </p:sp>
      <p:sp>
        <p:nvSpPr>
          <p:cNvPr id="57" name="Прямоугольник 2">
            <a:extLst>
              <a:ext uri="{FF2B5EF4-FFF2-40B4-BE49-F238E27FC236}">
                <a16:creationId xmlns:a16="http://schemas.microsoft.com/office/drawing/2014/main" id="{6D2EA19E-7E1B-44DA-8CC8-AA7F075BE9CB}"/>
              </a:ext>
            </a:extLst>
          </p:cNvPr>
          <p:cNvSpPr txBox="1">
            <a:spLocks/>
          </p:cNvSpPr>
          <p:nvPr/>
        </p:nvSpPr>
        <p:spPr>
          <a:xfrm>
            <a:off x="3314602" y="1053731"/>
            <a:ext cx="6813013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Clr>
                <a:srgbClr val="D40000"/>
              </a:buClr>
              <a:buSzPct val="100000"/>
              <a:buNone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Приобретение в собственность промышленного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57F4AE-DD9D-49B5-8C3F-AFE443A895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2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646" t="9199" r="1888" b="868"/>
          <a:stretch/>
        </p:blipFill>
        <p:spPr>
          <a:xfrm>
            <a:off x="2163334" y="2120120"/>
            <a:ext cx="707365" cy="47690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contourW="12700">
            <a:contourClr>
              <a:srgbClr val="FDFDFD"/>
            </a:contourClr>
          </a:sp3d>
        </p:spPr>
      </p:pic>
      <p:sp>
        <p:nvSpPr>
          <p:cNvPr id="17" name="타원 8">
            <a:extLst>
              <a:ext uri="{FF2B5EF4-FFF2-40B4-BE49-F238E27FC236}">
                <a16:creationId xmlns:a16="http://schemas.microsoft.com/office/drawing/2014/main" id="{D29375DE-4647-400E-AC0C-95382FB09BD7}"/>
              </a:ext>
            </a:extLst>
          </p:cNvPr>
          <p:cNvSpPr/>
          <p:nvPr/>
        </p:nvSpPr>
        <p:spPr>
          <a:xfrm>
            <a:off x="2064385" y="4965429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6" name="타원 10">
            <a:extLst>
              <a:ext uri="{FF2B5EF4-FFF2-40B4-BE49-F238E27FC236}">
                <a16:creationId xmlns:a16="http://schemas.microsoft.com/office/drawing/2014/main" id="{358B45C2-0743-4525-9675-9485BCCA9CBE}"/>
              </a:ext>
            </a:extLst>
          </p:cNvPr>
          <p:cNvSpPr/>
          <p:nvPr/>
        </p:nvSpPr>
        <p:spPr>
          <a:xfrm>
            <a:off x="2129432" y="1963352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674DDF-3515-4E52-B711-333E488F0E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139163" y="4998846"/>
            <a:ext cx="763555" cy="677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D66910-54D4-41F1-AA87-4B11F502FC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70622" y="3060180"/>
            <a:ext cx="588960" cy="5224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F68B27-4F73-40AE-AA7E-4532F8C9E0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222529" y="4120686"/>
            <a:ext cx="618564" cy="548730"/>
          </a:xfrm>
          <a:prstGeom prst="rect">
            <a:avLst/>
          </a:prstGeom>
        </p:spPr>
      </p:pic>
      <p:sp>
        <p:nvSpPr>
          <p:cNvPr id="44" name="타원 12">
            <a:extLst>
              <a:ext uri="{FF2B5EF4-FFF2-40B4-BE49-F238E27FC236}">
                <a16:creationId xmlns:a16="http://schemas.microsoft.com/office/drawing/2014/main" id="{D3D605EE-9338-42C6-936A-4BB1DEC49837}"/>
              </a:ext>
            </a:extLst>
          </p:cNvPr>
          <p:cNvSpPr/>
          <p:nvPr/>
        </p:nvSpPr>
        <p:spPr>
          <a:xfrm>
            <a:off x="2118393" y="3967147"/>
            <a:ext cx="806314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9" name="Номер слайда 6">
            <a:extLst>
              <a:ext uri="{FF2B5EF4-FFF2-40B4-BE49-F238E27FC236}">
                <a16:creationId xmlns:a16="http://schemas.microsoft.com/office/drawing/2014/main" id="{00A8BA73-7539-4CBB-8E56-9E16BB36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D35828-BF60-433B-AA9D-9F5C42E1BC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227215" y="5877954"/>
            <a:ext cx="643484" cy="677352"/>
          </a:xfrm>
          <a:prstGeom prst="rect">
            <a:avLst/>
          </a:prstGeom>
        </p:spPr>
      </p:pic>
      <p:sp>
        <p:nvSpPr>
          <p:cNvPr id="24" name="Прямоугольник 2">
            <a:extLst>
              <a:ext uri="{FF2B5EF4-FFF2-40B4-BE49-F238E27FC236}">
                <a16:creationId xmlns:a16="http://schemas.microsoft.com/office/drawing/2014/main" id="{121FA728-F90C-40E4-A693-827870D13D82}"/>
              </a:ext>
            </a:extLst>
          </p:cNvPr>
          <p:cNvSpPr txBox="1">
            <a:spLocks/>
          </p:cNvSpPr>
          <p:nvPr/>
        </p:nvSpPr>
        <p:spPr>
          <a:xfrm>
            <a:off x="3314602" y="5977813"/>
            <a:ext cx="8938980" cy="33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Строительство/приобретение и капитальный ремонт зданий и сооружений </a:t>
            </a:r>
            <a:r>
              <a:rPr lang="ru-RU" sz="1800" b="1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(до 50% займа)</a:t>
            </a:r>
            <a:endParaRPr lang="ru-RU" sz="1800" b="1" i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27" name="타원 8">
            <a:extLst>
              <a:ext uri="{FF2B5EF4-FFF2-40B4-BE49-F238E27FC236}">
                <a16:creationId xmlns:a16="http://schemas.microsoft.com/office/drawing/2014/main" id="{35E1FC5A-0B69-486E-9783-27AAAE3E50B6}"/>
              </a:ext>
            </a:extLst>
          </p:cNvPr>
          <p:cNvSpPr/>
          <p:nvPr/>
        </p:nvSpPr>
        <p:spPr>
          <a:xfrm>
            <a:off x="2096769" y="5917457"/>
            <a:ext cx="827938" cy="79044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8F7E7025-BFC5-3ADC-339C-8C80970F4C74}"/>
              </a:ext>
            </a:extLst>
          </p:cNvPr>
          <p:cNvSpPr txBox="1">
            <a:spLocks/>
          </p:cNvSpPr>
          <p:nvPr/>
        </p:nvSpPr>
        <p:spPr>
          <a:xfrm>
            <a:off x="3314602" y="5213599"/>
            <a:ext cx="7214378" cy="29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1800">
                <a:solidFill>
                  <a:schemeClr val="bg1"/>
                </a:solidFill>
              </a:rPr>
              <a:t>Научные исследования и опытно-конструкторские работы</a:t>
            </a:r>
            <a:endParaRPr lang="ru-RU" sz="1800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2223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21" name="Прямоугольник 1">
            <a:extLst>
              <a:ext uri="{FF2B5EF4-FFF2-40B4-BE49-F238E27FC236}">
                <a16:creationId xmlns:a16="http://schemas.microsoft.com/office/drawing/2014/main" id="{37557C39-2EA5-4DD0-9C9B-BE92C0DEFC22}"/>
              </a:ext>
            </a:extLst>
          </p:cNvPr>
          <p:cNvSpPr txBox="1">
            <a:spLocks/>
          </p:cNvSpPr>
          <p:nvPr/>
        </p:nvSpPr>
        <p:spPr>
          <a:xfrm>
            <a:off x="1396051" y="341914"/>
            <a:ext cx="10548297" cy="722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"/>
              </a:spcBef>
            </a:pPr>
            <a:r>
              <a:rPr lang="ru-RU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Обеспечение возврата займов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DDD30B-F77D-4E2D-88AB-DFCE9B45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0381BA5-F411-4D12-9263-3576D8276378}"/>
              </a:ext>
            </a:extLst>
          </p:cNvPr>
          <p:cNvSpPr/>
          <p:nvPr/>
        </p:nvSpPr>
        <p:spPr>
          <a:xfrm>
            <a:off x="1648463" y="6146754"/>
            <a:ext cx="8762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* о</a:t>
            </a:r>
            <a:r>
              <a:rPr lang="ru-RU" sz="11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беспечение займа предоставляется в объеме не меньше суммы займа + суммы процентов за весь срок.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D40000"/>
              </a:buClr>
              <a:buSzPct val="100000"/>
              <a:defRPr/>
            </a:pPr>
            <a:endParaRPr lang="ru-RU" sz="11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109D55C8-D3D2-4C13-BE97-FCE090D56D70}"/>
              </a:ext>
            </a:extLst>
          </p:cNvPr>
          <p:cNvGraphicFramePr>
            <a:graphicFrameLocks noGrp="1"/>
          </p:cNvGraphicFramePr>
          <p:nvPr/>
        </p:nvGraphicFramePr>
        <p:xfrm>
          <a:off x="1648464" y="1504828"/>
          <a:ext cx="9862499" cy="340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Независимые гарантия и поручительства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кредитных организаций</a:t>
                      </a:r>
                    </a:p>
                  </a:txBody>
                  <a:tcPr marL="91444" marR="91444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Гарантии и поручительства Корпорации МСП, региональных фондов содействия кредитованию МСП, </a:t>
                      </a:r>
                      <a:b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 же субъектов РФ.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Поручительства и гарантии юридических лиц, имеющих устойчивое финансовое положение, а также субъектов РФ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Clr>
                          <a:srgbClr val="BC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Залоги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Драгоценные металлы, в стандартных и/или мерных  слитках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Недвижимые имущественные активы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 (в том числе приобретаемое за счет средств займа) и транспортные средства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2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ЮЛ, имеющие биржевое обращение (ПАО Московская биржа)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25 - 40%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Акции юридических лиц – третьих лиц (в объеме не менее 25%), не имеющих биржевого обращения,  а так же доли участия в УК действующих юридических лиц – третьих лиц (в объеме не менее 25%)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200000"/>
                        </a:lnSpc>
                      </a:pPr>
                      <a:r>
                        <a:rPr lang="ru-RU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≥ 40%</a:t>
                      </a:r>
                    </a:p>
                  </a:txBody>
                  <a:tcPr marL="91444" marR="91444" marT="45724" marB="4572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23DD305A-48B2-40F1-8A3F-FC9930A3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51" y="1154071"/>
            <a:ext cx="27943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</a:rPr>
              <a:t>Основное обеспечение*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BFA7850-98F6-4955-8A35-E83454CF0D2E}"/>
              </a:ext>
            </a:extLst>
          </p:cNvPr>
          <p:cNvSpPr/>
          <p:nvPr/>
        </p:nvSpPr>
        <p:spPr>
          <a:xfrm>
            <a:off x="1396051" y="5076468"/>
            <a:ext cx="9669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Дополнительное обеспечение </a:t>
            </a:r>
            <a:r>
              <a:rPr lang="ru-RU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(не включается в расчет суммы достаточного обеспечения проекта)</a:t>
            </a:r>
          </a:p>
        </p:txBody>
      </p:sp>
      <p:graphicFrame>
        <p:nvGraphicFramePr>
          <p:cNvPr id="51" name="Таблица 50">
            <a:extLst>
              <a:ext uri="{FF2B5EF4-FFF2-40B4-BE49-F238E27FC236}">
                <a16:creationId xmlns:a16="http://schemas.microsoft.com/office/drawing/2014/main" id="{DE7FD6B5-D77A-46BC-956C-1AE78503DD5A}"/>
              </a:ext>
            </a:extLst>
          </p:cNvPr>
          <p:cNvGraphicFramePr>
            <a:graphicFrameLocks noGrp="1"/>
          </p:cNvGraphicFramePr>
          <p:nvPr/>
        </p:nvGraphicFramePr>
        <p:xfrm>
          <a:off x="1648465" y="5466024"/>
          <a:ext cx="9848210" cy="57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458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Поручительство физических лиц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Clr>
                          <a:srgbClr val="BC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виды обеспечения, которые по результатам оценки их качества не могут быть отнесены к основному обеспечению</a:t>
                      </a:r>
                    </a:p>
                  </a:txBody>
                  <a:tcPr marL="91446" marR="91446" marT="45685" marB="4568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FA03A4FD-2457-4796-B29B-A9A755736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630" y="1154071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D40000"/>
                </a:solidFill>
              </a:rPr>
              <a:t>Дисконт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F08116DA-AB41-4FB9-B5D5-15CC9AD9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F5D3294-3633-4F2F-A1BB-66EDACF5171E}"/>
              </a:ext>
            </a:extLst>
          </p:cNvPr>
          <p:cNvCxnSpPr>
            <a:cxnSpLocks/>
          </p:cNvCxnSpPr>
          <p:nvPr/>
        </p:nvCxnSpPr>
        <p:spPr>
          <a:xfrm>
            <a:off x="1648463" y="1873318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1C4FBCA-503C-42DF-A169-4421BC4A664E}"/>
              </a:ext>
            </a:extLst>
          </p:cNvPr>
          <p:cNvCxnSpPr>
            <a:cxnSpLocks/>
          </p:cNvCxnSpPr>
          <p:nvPr/>
        </p:nvCxnSpPr>
        <p:spPr>
          <a:xfrm flipH="1">
            <a:off x="1648463" y="5466024"/>
            <a:ext cx="9848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96A34D-EAE0-438A-ADB9-2F056417A4EC}"/>
              </a:ext>
            </a:extLst>
          </p:cNvPr>
          <p:cNvCxnSpPr>
            <a:cxnSpLocks/>
          </p:cNvCxnSpPr>
          <p:nvPr/>
        </p:nvCxnSpPr>
        <p:spPr>
          <a:xfrm>
            <a:off x="10410824" y="1873318"/>
            <a:ext cx="0" cy="1020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0865E48-F749-402B-89F0-D2702098DC9C}"/>
              </a:ext>
            </a:extLst>
          </p:cNvPr>
          <p:cNvCxnSpPr/>
          <p:nvPr/>
        </p:nvCxnSpPr>
        <p:spPr>
          <a:xfrm flipH="1">
            <a:off x="1648463" y="3248167"/>
            <a:ext cx="9862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B953327-CF26-4AE4-B9B3-8A224D51975F}"/>
              </a:ext>
            </a:extLst>
          </p:cNvPr>
          <p:cNvCxnSpPr/>
          <p:nvPr/>
        </p:nvCxnSpPr>
        <p:spPr>
          <a:xfrm>
            <a:off x="10436630" y="3248167"/>
            <a:ext cx="0" cy="1660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7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Процесс рассмотрения заявки Фондом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44" name="Номер слайда 6">
            <a:extLst>
              <a:ext uri="{FF2B5EF4-FFF2-40B4-BE49-F238E27FC236}">
                <a16:creationId xmlns:a16="http://schemas.microsoft.com/office/drawing/2014/main" id="{FC29054F-4A6F-4C93-8FCC-0DAD207D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Рисунок 5">
            <a:extLst>
              <a:ext uri="{FF2B5EF4-FFF2-40B4-BE49-F238E27FC236}">
                <a16:creationId xmlns:a16="http://schemas.microsoft.com/office/drawing/2014/main" id="{56C01836-14DC-4C54-80F4-54C3AD39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6" y="3290204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8">
            <a:extLst>
              <a:ext uri="{FF2B5EF4-FFF2-40B4-BE49-F238E27FC236}">
                <a16:creationId xmlns:a16="http://schemas.microsoft.com/office/drawing/2014/main" id="{3F928D5C-24FB-4DFE-B5F6-78C85BF90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341" y="1354649"/>
            <a:ext cx="259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Регистрация на сайте Фонда и заполнение резюме проекта</a:t>
            </a: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EAA74B10-710F-4664-AC41-2BE00FB8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00" y="4656193"/>
            <a:ext cx="20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Экспресс </a:t>
            </a:r>
          </a:p>
          <a:p>
            <a:r>
              <a:rPr lang="ru-RU" altLang="ru-RU" sz="1200" b="1" dirty="0">
                <a:solidFill>
                  <a:schemeClr val="bg1"/>
                </a:solidFill>
              </a:rPr>
              <a:t>оценка заявки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5BA2A3EF-4B12-40FB-BEA7-779CEF37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590" y="1371719"/>
            <a:ext cx="2983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Представление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документов проекта,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Комплексная экспертиза </a:t>
            </a: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58767F17-C2AF-4B9E-A8CB-8A87BF54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357" y="2004263"/>
            <a:ext cx="1822409" cy="95498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Консультации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 методическая поддержка Фонда</a:t>
            </a:r>
          </a:p>
        </p:txBody>
      </p:sp>
      <p:sp>
        <p:nvSpPr>
          <p:cNvPr id="53" name="Прямоугольник 2">
            <a:extLst>
              <a:ext uri="{FF2B5EF4-FFF2-40B4-BE49-F238E27FC236}">
                <a16:creationId xmlns:a16="http://schemas.microsoft.com/office/drawing/2014/main" id="{C6FF0F07-A825-4107-B1DD-067C6BA572E3}"/>
              </a:ext>
            </a:extLst>
          </p:cNvPr>
          <p:cNvSpPr txBox="1">
            <a:spLocks/>
          </p:cNvSpPr>
          <p:nvPr/>
        </p:nvSpPr>
        <p:spPr>
          <a:xfrm>
            <a:off x="2592000" y="5117859"/>
            <a:ext cx="2413900" cy="713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Анализ заявки на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предмет соответствия условиям финансирования</a:t>
            </a: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id="{E2E857C0-5C22-43FF-B660-2345CD4D9FF3}"/>
              </a:ext>
            </a:extLst>
          </p:cNvPr>
          <p:cNvSpPr txBox="1">
            <a:spLocks/>
          </p:cNvSpPr>
          <p:nvPr/>
        </p:nvSpPr>
        <p:spPr>
          <a:xfrm>
            <a:off x="3974590" y="2022124"/>
            <a:ext cx="2508530" cy="9592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Экспертиза проекта, заявителя на предмет соответствия критериям. Структурирование сделки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61B38E4A-FF77-4482-AC34-1E995C1C9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798" y="3312431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1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4D064ED-BAB1-4927-89B1-E182F46C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9" y="3330227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2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AA871A30-A6F7-45FF-B326-D8106A20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416" y="3321936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ru-RU" sz="3200" b="1" dirty="0">
                <a:solidFill>
                  <a:srgbClr val="D40000"/>
                </a:solidFill>
              </a:rPr>
              <a:t>3</a:t>
            </a:r>
            <a:endParaRPr lang="ru-RU" altLang="ru-RU" sz="3200" b="1" dirty="0">
              <a:solidFill>
                <a:srgbClr val="D40000"/>
              </a:solidFill>
            </a:endParaRPr>
          </a:p>
        </p:txBody>
      </p:sp>
      <p:pic>
        <p:nvPicPr>
          <p:cNvPr id="58" name="Рисунок 20">
            <a:extLst>
              <a:ext uri="{FF2B5EF4-FFF2-40B4-BE49-F238E27FC236}">
                <a16:creationId xmlns:a16="http://schemas.microsoft.com/office/drawing/2014/main" id="{64B5B4D6-353A-4C49-A75A-436E2E7A2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7" y="3313996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21">
            <a:extLst>
              <a:ext uri="{FF2B5EF4-FFF2-40B4-BE49-F238E27FC236}">
                <a16:creationId xmlns:a16="http://schemas.microsoft.com/office/drawing/2014/main" id="{71309CE8-09F8-4545-8DCF-787F6481F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0" y="3315937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id="{18DB4BAC-1A0B-471A-8ECF-E4E3C851D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4580" y="4656193"/>
            <a:ext cx="175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Экспертный </a:t>
            </a:r>
            <a:br>
              <a:rPr lang="ru-RU" altLang="ru-RU" sz="1200" b="1" dirty="0">
                <a:solidFill>
                  <a:schemeClr val="bg1"/>
                </a:solidFill>
              </a:rPr>
            </a:br>
            <a:r>
              <a:rPr lang="ru-RU" altLang="ru-RU" sz="1200" b="1" dirty="0">
                <a:solidFill>
                  <a:schemeClr val="bg1"/>
                </a:solidFill>
              </a:rPr>
              <a:t>совет Фонда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84E6ED3E-F52A-4FAB-9C31-0F757F8E3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647" y="1394750"/>
            <a:ext cx="1597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Предоставление финансирования</a:t>
            </a:r>
          </a:p>
        </p:txBody>
      </p:sp>
      <p:sp>
        <p:nvSpPr>
          <p:cNvPr id="64" name="Прямоугольник 2">
            <a:extLst>
              <a:ext uri="{FF2B5EF4-FFF2-40B4-BE49-F238E27FC236}">
                <a16:creationId xmlns:a16="http://schemas.microsoft.com/office/drawing/2014/main" id="{9A453B80-316F-4F4F-8B9E-AE902C2FA314}"/>
              </a:ext>
            </a:extLst>
          </p:cNvPr>
          <p:cNvSpPr txBox="1">
            <a:spLocks/>
          </p:cNvSpPr>
          <p:nvPr/>
        </p:nvSpPr>
        <p:spPr>
          <a:xfrm>
            <a:off x="5486985" y="5100126"/>
            <a:ext cx="2723446" cy="81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Защита проекта перед коллегиальным органом Фонда, решение о софинансировании</a:t>
            </a:r>
          </a:p>
        </p:txBody>
      </p:sp>
      <p:sp>
        <p:nvSpPr>
          <p:cNvPr id="66" name="Прямоугольник 2">
            <a:extLst>
              <a:ext uri="{FF2B5EF4-FFF2-40B4-BE49-F238E27FC236}">
                <a16:creationId xmlns:a16="http://schemas.microsoft.com/office/drawing/2014/main" id="{1954CAA5-F469-4E64-B606-8013B499B102}"/>
              </a:ext>
            </a:extLst>
          </p:cNvPr>
          <p:cNvSpPr txBox="1">
            <a:spLocks/>
          </p:cNvSpPr>
          <p:nvPr/>
        </p:nvSpPr>
        <p:spPr>
          <a:xfrm>
            <a:off x="7382460" y="2028495"/>
            <a:ext cx="2648561" cy="713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Договорная работа, </a:t>
            </a:r>
            <a:b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открытие счета в расчетном банке, предоставление займа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B624506-73C0-4D64-B928-EC124539EC05}"/>
              </a:ext>
            </a:extLst>
          </p:cNvPr>
          <p:cNvCxnSpPr/>
          <p:nvPr/>
        </p:nvCxnSpPr>
        <p:spPr>
          <a:xfrm>
            <a:off x="929933" y="3057896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B161AA-F481-416B-94E8-FDB485BA28EA}"/>
              </a:ext>
            </a:extLst>
          </p:cNvPr>
          <p:cNvCxnSpPr/>
          <p:nvPr/>
        </p:nvCxnSpPr>
        <p:spPr>
          <a:xfrm>
            <a:off x="929933" y="4068722"/>
            <a:ext cx="10751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9">
            <a:extLst>
              <a:ext uri="{FF2B5EF4-FFF2-40B4-BE49-F238E27FC236}">
                <a16:creationId xmlns:a16="http://schemas.microsoft.com/office/drawing/2014/main" id="{8A3AFEFB-3C85-411D-A1B2-23FD4D1B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375" y="3316958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4</a:t>
            </a:r>
          </a:p>
        </p:txBody>
      </p:sp>
      <p:pic>
        <p:nvPicPr>
          <p:cNvPr id="71" name="Рисунок 20">
            <a:extLst>
              <a:ext uri="{FF2B5EF4-FFF2-40B4-BE49-F238E27FC236}">
                <a16:creationId xmlns:a16="http://schemas.microsoft.com/office/drawing/2014/main" id="{97167492-16F3-42F9-981E-F37EDBC75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36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19">
            <a:extLst>
              <a:ext uri="{FF2B5EF4-FFF2-40B4-BE49-F238E27FC236}">
                <a16:creationId xmlns:a16="http://schemas.microsoft.com/office/drawing/2014/main" id="{B4E33ABA-7906-4B74-A942-DB8DDC967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512" y="3355619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5</a:t>
            </a:r>
          </a:p>
        </p:txBody>
      </p:sp>
      <p:pic>
        <p:nvPicPr>
          <p:cNvPr id="73" name="Рисунок 20">
            <a:extLst>
              <a:ext uri="{FF2B5EF4-FFF2-40B4-BE49-F238E27FC236}">
                <a16:creationId xmlns:a16="http://schemas.microsoft.com/office/drawing/2014/main" id="{959CC4AC-4F1F-4829-9B30-E10109CA3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50" y="3309018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id="{71E0349C-52A7-4F44-8BA3-853145F3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229" y="3320993"/>
            <a:ext cx="406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3200" b="1" dirty="0">
                <a:solidFill>
                  <a:srgbClr val="D40000"/>
                </a:solidFill>
              </a:rPr>
              <a:t>6</a:t>
            </a:r>
          </a:p>
        </p:txBody>
      </p:sp>
      <p:pic>
        <p:nvPicPr>
          <p:cNvPr id="75" name="Рисунок 20">
            <a:extLst>
              <a:ext uri="{FF2B5EF4-FFF2-40B4-BE49-F238E27FC236}">
                <a16:creationId xmlns:a16="http://schemas.microsoft.com/office/drawing/2014/main" id="{48A0AF58-6594-433D-BED5-9D64E444E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240" y="3261112"/>
            <a:ext cx="565407" cy="5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5019B78F-3950-47FF-9F37-79AC61DA2DB2}"/>
              </a:ext>
            </a:extLst>
          </p:cNvPr>
          <p:cNvCxnSpPr/>
          <p:nvPr/>
        </p:nvCxnSpPr>
        <p:spPr>
          <a:xfrm>
            <a:off x="2592000" y="4073303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E80978CC-EF64-495C-92AB-C2CD0193DB3C}"/>
              </a:ext>
            </a:extLst>
          </p:cNvPr>
          <p:cNvCxnSpPr/>
          <p:nvPr/>
        </p:nvCxnSpPr>
        <p:spPr>
          <a:xfrm>
            <a:off x="5481336" y="4070065"/>
            <a:ext cx="0" cy="1637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B53612FB-860C-4E80-B3EE-D85989CE4BD8}"/>
              </a:ext>
            </a:extLst>
          </p:cNvPr>
          <p:cNvCxnSpPr>
            <a:cxnSpLocks/>
          </p:cNvCxnSpPr>
          <p:nvPr/>
        </p:nvCxnSpPr>
        <p:spPr>
          <a:xfrm flipV="1">
            <a:off x="3971541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08CEDFE3-953A-4618-9F3D-592F68A1C74A}"/>
              </a:ext>
            </a:extLst>
          </p:cNvPr>
          <p:cNvCxnSpPr>
            <a:cxnSpLocks/>
          </p:cNvCxnSpPr>
          <p:nvPr/>
        </p:nvCxnSpPr>
        <p:spPr>
          <a:xfrm flipV="1">
            <a:off x="1078996" y="1421219"/>
            <a:ext cx="0" cy="1628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33876EE-A39D-4BF8-B2DC-A6AA28D6A8BE}"/>
              </a:ext>
            </a:extLst>
          </p:cNvPr>
          <p:cNvCxnSpPr/>
          <p:nvPr/>
        </p:nvCxnSpPr>
        <p:spPr>
          <a:xfrm>
            <a:off x="9015904" y="4068722"/>
            <a:ext cx="0" cy="168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04403ED4-7935-458B-913D-BCE646D49084}"/>
              </a:ext>
            </a:extLst>
          </p:cNvPr>
          <p:cNvCxnSpPr/>
          <p:nvPr/>
        </p:nvCxnSpPr>
        <p:spPr>
          <a:xfrm flipV="1">
            <a:off x="7233396" y="1434002"/>
            <a:ext cx="0" cy="1623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">
            <a:extLst>
              <a:ext uri="{FF2B5EF4-FFF2-40B4-BE49-F238E27FC236}">
                <a16:creationId xmlns:a16="http://schemas.microsoft.com/office/drawing/2014/main" id="{CE5B406C-A47F-414A-BFCC-459D7949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943" y="4570691"/>
            <a:ext cx="2013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b="1" dirty="0">
                <a:solidFill>
                  <a:schemeClr val="bg1"/>
                </a:solidFill>
              </a:rPr>
              <a:t>Реализация проекта погашение займа</a:t>
            </a:r>
          </a:p>
        </p:txBody>
      </p:sp>
      <p:sp>
        <p:nvSpPr>
          <p:cNvPr id="118" name="Прямоугольник 2">
            <a:extLst>
              <a:ext uri="{FF2B5EF4-FFF2-40B4-BE49-F238E27FC236}">
                <a16:creationId xmlns:a16="http://schemas.microsoft.com/office/drawing/2014/main" id="{E7A6A2CD-E1B4-496A-B9BB-DF82E69111C1}"/>
              </a:ext>
            </a:extLst>
          </p:cNvPr>
          <p:cNvSpPr txBox="1">
            <a:spLocks/>
          </p:cNvSpPr>
          <p:nvPr/>
        </p:nvSpPr>
        <p:spPr>
          <a:xfrm>
            <a:off x="9252943" y="5060532"/>
            <a:ext cx="2138845" cy="947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Clr>
                <a:srgbClr val="D40000"/>
              </a:buClr>
              <a:buSzPct val="100000"/>
              <a:buFont typeface="Wingdings 3" charset="2"/>
              <a:buNone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Взаимодействие заявителя с Фондом в процессе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60067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06314" cy="6858000"/>
          </a:xfrm>
          <a:prstGeom prst="rect">
            <a:avLst/>
          </a:prstGeom>
          <a:solidFill>
            <a:srgbClr val="D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5227" y="5361748"/>
            <a:ext cx="1956770" cy="559077"/>
          </a:xfrm>
          <a:prstGeom prst="rect">
            <a:avLst/>
          </a:prstGeom>
        </p:spPr>
      </p:pic>
      <p:sp>
        <p:nvSpPr>
          <p:cNvPr id="42" name="Прямоугольник 1">
            <a:extLst>
              <a:ext uri="{FF2B5EF4-FFF2-40B4-BE49-F238E27FC236}">
                <a16:creationId xmlns:a16="http://schemas.microsoft.com/office/drawing/2014/main" id="{B9C3B42D-9183-4DC2-9E9C-80FC2794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52" y="341914"/>
            <a:ext cx="9881546" cy="722492"/>
          </a:xfrm>
        </p:spPr>
        <p:txBody>
          <a:bodyPr/>
          <a:lstStyle/>
          <a:p>
            <a:pPr algn="l" defTabSz="457200">
              <a:spcBef>
                <a:spcPts val="1"/>
              </a:spcBef>
              <a:buNone/>
            </a:pPr>
            <a:r>
              <a:rPr lang="ru-RU" sz="3600" b="1" i="0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/>
                <a:ea typeface="+mj-ea"/>
                <a:cs typeface="+mj-cs"/>
              </a:rPr>
              <a:t>Консультационная поддержка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2B15453-122F-4349-B22E-738EE6E6A2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6" y="222181"/>
            <a:ext cx="722492" cy="722492"/>
          </a:xfrm>
          <a:prstGeom prst="rect">
            <a:avLst/>
          </a:prstGeom>
        </p:spPr>
      </p:pic>
      <p:sp>
        <p:nvSpPr>
          <p:cNvPr id="7" name="타원 10">
            <a:extLst>
              <a:ext uri="{FF2B5EF4-FFF2-40B4-BE49-F238E27FC236}">
                <a16:creationId xmlns:a16="http://schemas.microsoft.com/office/drawing/2014/main" id="{C660ACE7-5D02-4D56-AA9E-DDEF28D4EC62}"/>
              </a:ext>
            </a:extLst>
          </p:cNvPr>
          <p:cNvSpPr/>
          <p:nvPr/>
        </p:nvSpPr>
        <p:spPr>
          <a:xfrm>
            <a:off x="1260596" y="1512635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D7A22BF3-40D5-4D0E-9864-533918C3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898" y="1614081"/>
            <a:ext cx="9475467" cy="768343"/>
          </a:xfrm>
        </p:spPr>
        <p:txBody>
          <a:bodyPr>
            <a:noAutofit/>
          </a:bodyPr>
          <a:lstStyle/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Актуальная информация о программах финансирования размещена на сайте Фонда – раздел «Финансовая поддержка </a:t>
            </a:r>
            <a:r>
              <a:rPr lang="en-US" sz="1400" dirty="0">
                <a:solidFill>
                  <a:srgbClr val="0070C0"/>
                </a:solidFill>
              </a:rPr>
              <a:t>https://frpmo.ru/support/</a:t>
            </a:r>
            <a:r>
              <a:rPr lang="ru-RU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None/>
            </a:pPr>
            <a:r>
              <a:rPr lang="ru-RU" sz="1400" dirty="0">
                <a:solidFill>
                  <a:schemeClr val="bg1"/>
                </a:solidFill>
              </a:rPr>
              <a:t>Заявители всегда могут найти следующие данные:</a:t>
            </a:r>
          </a:p>
          <a:p>
            <a:pPr marL="0" indent="0">
              <a:buClr>
                <a:srgbClr val="D40000"/>
              </a:buClr>
              <a:buSzPct val="100000"/>
              <a:buNone/>
            </a:pPr>
            <a:endParaRPr lang="ru-RU" sz="1800" b="0" i="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4D7D851B-13B6-45E1-ADD0-13E08E14ECED}"/>
              </a:ext>
            </a:extLst>
          </p:cNvPr>
          <p:cNvSpPr txBox="1">
            <a:spLocks/>
          </p:cNvSpPr>
          <p:nvPr/>
        </p:nvSpPr>
        <p:spPr>
          <a:xfrm>
            <a:off x="2270360" y="2721431"/>
            <a:ext cx="9763252" cy="1754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Положения и программы финансирования Фонда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Перечень документов для подачи Фонду заявки по программам финансирования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Методические материалы: рекомендации по подготовке бизнес-плана и финансовой модели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Типовые формы договоров (договор займа, поручительства, залога, типовые формы иных документов)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D40000"/>
              </a:buClr>
              <a:buSzPct val="100000"/>
              <a:defRPr/>
            </a:pPr>
            <a:r>
              <a:rPr lang="ru-RU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Данные о контактах Фонда развития промышленности Московской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533E14-65FB-4206-A1D4-EA806A306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60476" y="1617141"/>
            <a:ext cx="510987" cy="510987"/>
          </a:xfrm>
          <a:prstGeom prst="rect">
            <a:avLst/>
          </a:prstGeom>
        </p:spPr>
      </p:pic>
      <p:sp>
        <p:nvSpPr>
          <p:cNvPr id="15" name="타원 10">
            <a:extLst>
              <a:ext uri="{FF2B5EF4-FFF2-40B4-BE49-F238E27FC236}">
                <a16:creationId xmlns:a16="http://schemas.microsoft.com/office/drawing/2014/main" id="{C53DB8D4-E60D-4664-9B09-F117A886EC1D}"/>
              </a:ext>
            </a:extLst>
          </p:cNvPr>
          <p:cNvSpPr/>
          <p:nvPr/>
        </p:nvSpPr>
        <p:spPr>
          <a:xfrm>
            <a:off x="1337031" y="4936336"/>
            <a:ext cx="720000" cy="7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D4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latinLnBrk="1">
              <a:defRPr/>
            </a:pPr>
            <a:endParaRPr lang="ko-KR" alt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">
            <a:extLst>
              <a:ext uri="{FF2B5EF4-FFF2-40B4-BE49-F238E27FC236}">
                <a16:creationId xmlns:a16="http://schemas.microsoft.com/office/drawing/2014/main" id="{DBA7453A-C245-4C91-815E-D8C61F90664C}"/>
              </a:ext>
            </a:extLst>
          </p:cNvPr>
          <p:cNvSpPr txBox="1">
            <a:spLocks/>
          </p:cNvSpPr>
          <p:nvPr/>
        </p:nvSpPr>
        <p:spPr>
          <a:xfrm>
            <a:off x="2104897" y="4589718"/>
            <a:ext cx="9475467" cy="202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Единый телефон консультационного центра Фонда:</a:t>
            </a: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ru-RU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+7 (495) 136-99-09</a:t>
            </a:r>
          </a:p>
          <a:p>
            <a:pPr marL="0" indent="0" algn="ctr">
              <a:buClr>
                <a:srgbClr val="D40000"/>
              </a:buClr>
              <a:buSzPct val="100000"/>
              <a:buFont typeface="Wingdings 3" charset="2"/>
              <a:buNone/>
            </a:pPr>
            <a:r>
              <a:rPr lang="en-US" sz="3200" b="1" dirty="0">
                <a:solidFill>
                  <a:srgbClr val="0070C0"/>
                </a:solidFill>
              </a:rPr>
              <a:t>www.frpmo.ru</a:t>
            </a:r>
            <a:endParaRPr lang="ru-RU" sz="3200" b="1" dirty="0">
              <a:solidFill>
                <a:srgbClr val="0070C0"/>
              </a:solidFill>
            </a:endParaRPr>
          </a:p>
          <a:p>
            <a:pPr marL="0" indent="0">
              <a:buClr>
                <a:srgbClr val="D40000"/>
              </a:buClr>
              <a:buSzPct val="100000"/>
              <a:buFont typeface="Wingdings 3" charset="2"/>
              <a:buNone/>
            </a:pPr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4529DC-481E-48B3-9C6D-961309256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60636" y="5059941"/>
            <a:ext cx="472789" cy="472789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C16F0C31-5FE3-4FEB-80C5-F8056751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88" y="0"/>
            <a:ext cx="814388" cy="7683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769C30-08EA-43A7-A306-1D981FFF0CE3}" type="slidenum">
              <a:rPr kumimoji="0" lang="ru-RU" altLang="ru-RU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4B1FCF6B-AC37-473E-AFE9-684358FD50D7}" vid="{D849E02E-A37B-4F65-A00F-6E9D5C4BFA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бизнес-плана (светло-зеленое оформление, широкоэкранный формат)</Template>
  <TotalTime>2873</TotalTime>
  <Words>618</Words>
  <Application>Microsoft Office PowerPoint</Application>
  <PresentationFormat>Широкоэкранный</PresentationFormat>
  <Paragraphs>116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Ион</vt:lpstr>
      <vt:lpstr>Презентация PowerPoint</vt:lpstr>
      <vt:lpstr>Развитие удаленных территорий  Проекты на территории следующих г.о.:</vt:lpstr>
      <vt:lpstr>Презентация PowerPoint</vt:lpstr>
      <vt:lpstr>Целевое назначение займа</vt:lpstr>
      <vt:lpstr>Презентация PowerPoint</vt:lpstr>
      <vt:lpstr>Процесс рассмотрения заявки Фондом</vt:lpstr>
      <vt:lpstr>Консультационная поддержка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компании</dc:title>
  <dc:creator>Сергей Сидякин</dc:creator>
  <cp:keywords/>
  <cp:lastModifiedBy>Ильин П.С.</cp:lastModifiedBy>
  <cp:revision>271</cp:revision>
  <cp:lastPrinted>2018-02-01T11:50:32Z</cp:lastPrinted>
  <dcterms:created xsi:type="dcterms:W3CDTF">2017-06-28T14:56:53Z</dcterms:created>
  <dcterms:modified xsi:type="dcterms:W3CDTF">2023-01-10T06:11:45Z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